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306" r:id="rId2"/>
    <p:sldId id="307" r:id="rId3"/>
    <p:sldId id="297" r:id="rId4"/>
    <p:sldId id="287" r:id="rId5"/>
    <p:sldId id="290" r:id="rId6"/>
    <p:sldId id="269" r:id="rId7"/>
    <p:sldId id="271" r:id="rId8"/>
    <p:sldId id="298" r:id="rId9"/>
    <p:sldId id="273" r:id="rId10"/>
    <p:sldId id="274" r:id="rId11"/>
    <p:sldId id="276" r:id="rId12"/>
    <p:sldId id="279" r:id="rId13"/>
    <p:sldId id="281" r:id="rId14"/>
    <p:sldId id="277" r:id="rId15"/>
    <p:sldId id="282" r:id="rId16"/>
    <p:sldId id="283" r:id="rId17"/>
    <p:sldId id="284" r:id="rId18"/>
    <p:sldId id="293" r:id="rId19"/>
    <p:sldId id="296" r:id="rId20"/>
    <p:sldId id="300" r:id="rId2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83" autoAdjust="0"/>
    <p:restoredTop sz="93122" autoAdjust="0"/>
  </p:normalViewPr>
  <p:slideViewPr>
    <p:cSldViewPr>
      <p:cViewPr varScale="1">
        <p:scale>
          <a:sx n="74" d="100"/>
          <a:sy n="74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D0DC34E-8D79-4E39-BB1C-709822F65E9B}" type="datetimeFigureOut">
              <a:rPr lang="fa-IR"/>
              <a:pPr>
                <a:defRPr/>
              </a:pPr>
              <a:t>12/05/1442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1FF0D52-82F6-4F20-AA07-ED4540166C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7363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B31552-3B9F-4248-9BCA-764D5901B8E9}" type="datetimeFigureOut">
              <a:rPr lang="fa-IR"/>
              <a:pPr>
                <a:defRPr/>
              </a:pPr>
              <a:t>12/05/1442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fld id="{E0791163-FF34-4304-B0EF-F7B059C7C6C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03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CED913-DC06-4719-9BA9-345DAFF95A1B}" type="slidenum">
              <a:rPr lang="fa-IR">
                <a:latin typeface="Calibri" panose="020F0502020204030204" pitchFamily="34" charset="0"/>
              </a:rPr>
              <a:pPr eaLnBrk="1" hangingPunct="1"/>
              <a:t>3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47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B6A07A-1F78-44C6-A217-346BB30398F4}" type="slidenum">
              <a:rPr lang="fa-IR">
                <a:latin typeface="Calibri" panose="020F0502020204030204" pitchFamily="34" charset="0"/>
              </a:rPr>
              <a:pPr eaLnBrk="1" hangingPunct="1"/>
              <a:t>12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30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35F07A-7851-4022-B08B-DDEE30FB6AB5}" type="slidenum">
              <a:rPr lang="fa-IR">
                <a:latin typeface="Calibri" panose="020F0502020204030204" pitchFamily="34" charset="0"/>
              </a:rPr>
              <a:pPr eaLnBrk="1" hangingPunct="1"/>
              <a:t>13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26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BCA176-8155-4D48-843F-CCFDB603312F}" type="slidenum">
              <a:rPr lang="fa-IR">
                <a:latin typeface="Calibri" panose="020F0502020204030204" pitchFamily="34" charset="0"/>
              </a:rPr>
              <a:pPr eaLnBrk="1" hangingPunct="1"/>
              <a:t>14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61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4B35DF-88E6-4FA8-9AE5-95C49AB84B34}" type="slidenum">
              <a:rPr lang="fa-IR">
                <a:latin typeface="Calibri" panose="020F0502020204030204" pitchFamily="34" charset="0"/>
              </a:rPr>
              <a:pPr eaLnBrk="1" hangingPunct="1"/>
              <a:t>15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82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9DF3DA-3E1E-4C5B-B6DE-5C9FF5C99D79}" type="slidenum">
              <a:rPr lang="fa-IR">
                <a:latin typeface="Calibri" panose="020F0502020204030204" pitchFamily="34" charset="0"/>
              </a:rPr>
              <a:pPr eaLnBrk="1" hangingPunct="1"/>
              <a:t>16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5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C827BA-1972-4D86-8A98-44AFC83D0AF8}" type="slidenum">
              <a:rPr lang="fa-IR">
                <a:latin typeface="Calibri" panose="020F0502020204030204" pitchFamily="34" charset="0"/>
              </a:rPr>
              <a:pPr eaLnBrk="1" hangingPunct="1"/>
              <a:t>17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61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967C3A-5839-49B3-B601-80E67AEAC43B}" type="slidenum">
              <a:rPr lang="fa-IR">
                <a:latin typeface="Calibri" panose="020F0502020204030204" pitchFamily="34" charset="0"/>
              </a:rPr>
              <a:pPr eaLnBrk="1" hangingPunct="1"/>
              <a:t>18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458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89D03F-BCDE-4B91-84BA-7A3E62F3F01F}" type="slidenum">
              <a:rPr lang="fa-IR">
                <a:latin typeface="Calibri" panose="020F0502020204030204" pitchFamily="34" charset="0"/>
              </a:rPr>
              <a:pPr eaLnBrk="1" hangingPunct="1"/>
              <a:t>19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3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59F116-6328-4E31-9E27-6E0A5ED42BEE}" type="slidenum">
              <a:rPr lang="fa-IR">
                <a:latin typeface="Calibri" panose="020F0502020204030204" pitchFamily="34" charset="0"/>
              </a:rPr>
              <a:pPr eaLnBrk="1" hangingPunct="1"/>
              <a:t>4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8B08DB-82A1-4035-954C-453951D1C5B1}" type="slidenum">
              <a:rPr lang="fa-IR">
                <a:latin typeface="Calibri" panose="020F0502020204030204" pitchFamily="34" charset="0"/>
              </a:rPr>
              <a:pPr eaLnBrk="1" hangingPunct="1"/>
              <a:t>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51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F13994-3507-491B-9EFD-A7CBD58A3AC6}" type="slidenum">
              <a:rPr lang="fa-IR">
                <a:latin typeface="Calibri" panose="020F0502020204030204" pitchFamily="34" charset="0"/>
              </a:rPr>
              <a:pPr eaLnBrk="1" hangingPunct="1"/>
              <a:t>6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47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10CBC4-5B5C-4691-9593-28F69019694E}" type="slidenum">
              <a:rPr lang="fa-IR">
                <a:latin typeface="Calibri" panose="020F0502020204030204" pitchFamily="34" charset="0"/>
              </a:rPr>
              <a:pPr eaLnBrk="1" hangingPunct="1"/>
              <a:t>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80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826944-4B30-40E2-8B5A-A53FB994167E}" type="slidenum">
              <a:rPr lang="fa-IR">
                <a:latin typeface="Calibri" panose="020F0502020204030204" pitchFamily="34" charset="0"/>
              </a:rPr>
              <a:pPr eaLnBrk="1" hangingPunct="1"/>
              <a:t>8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36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9536C4-52FB-49CA-8858-75481C001EBB}" type="slidenum">
              <a:rPr lang="fa-IR">
                <a:latin typeface="Calibri" panose="020F0502020204030204" pitchFamily="34" charset="0"/>
              </a:rPr>
              <a:pPr eaLnBrk="1" hangingPunct="1"/>
              <a:t>9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83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47F124-A171-46F0-9077-FBD6DFEACCB3}" type="slidenum">
              <a:rPr lang="fa-IR">
                <a:latin typeface="Calibri" panose="020F0502020204030204" pitchFamily="34" charset="0"/>
              </a:rPr>
              <a:pPr eaLnBrk="1" hangingPunct="1"/>
              <a:t>10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4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AC34C4-2BBC-41C4-8CCB-0D92DBBF209E}" type="slidenum">
              <a:rPr lang="fa-IR">
                <a:latin typeface="Calibri" panose="020F0502020204030204" pitchFamily="34" charset="0"/>
              </a:rPr>
              <a:pPr eaLnBrk="1" hangingPunct="1"/>
              <a:t>11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4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E087-800B-4138-8EAD-B3AB67B52FD6}" type="datetime8">
              <a:rPr lang="fa-IR"/>
              <a:pPr>
                <a:defRPr/>
              </a:pPr>
              <a:t>26 دسامبر 20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latin typeface="IranNastaliq" panose="02020505000000020003" pitchFamily="18" charset="0"/>
                <a:cs typeface="IranNastaliq" panose="02020505000000020003" pitchFamily="18" charset="0"/>
              </a:defRPr>
            </a:lvl1pPr>
          </a:lstStyle>
          <a:p>
            <a:fld id="{69C3C852-D4BA-4806-AA99-BCE77F0038FE}" type="slidenum">
              <a:rPr lang="fa-IR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127940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latin typeface="IranNastaliq" panose="02020505000000020003" pitchFamily="18" charset="0"/>
                <a:cs typeface="IranNastaliq" panose="02020505000000020003" pitchFamily="18" charset="0"/>
              </a:defRPr>
            </a:lvl1pPr>
          </a:lstStyle>
          <a:p>
            <a:fld id="{A666BB48-8314-4DF1-8A04-807C68CDFE7F}" type="slidenum">
              <a:rPr lang="fa-IR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175949754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6801D-AC16-4165-A0A1-04D350E4A9C2}" type="datetime8">
              <a:rPr lang="fa-IR"/>
              <a:pPr>
                <a:defRPr/>
              </a:pPr>
              <a:t>26 دسامبر 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defRPr>
            </a:lvl1pPr>
          </a:lstStyle>
          <a:p>
            <a:fld id="{96C4914C-D1FB-47B8-8CC6-2914A7B2254D}" type="slidenum">
              <a:rPr lang="fa-IR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9pPr>
    </p:titleStyle>
    <p:bodyStyle>
      <a:lvl1pPr marL="547688" indent="-411163" algn="r" rtl="1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1</a:t>
            </a:fld>
            <a:r>
              <a:rPr lang="fa-IR" smtClean="0"/>
              <a:t> از   20 </a:t>
            </a:r>
            <a:endParaRPr lang="fa-IR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fa-IR" sz="8800" dirty="0">
                <a:solidFill>
                  <a:srgbClr val="92D050"/>
                </a:solidFill>
                <a:cs typeface="2  Kamran" pitchFamily="2" charset="-78"/>
              </a:rPr>
              <a:t>بسم الله الرحمن الرحیم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9618" cy="92869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dirty="0" smtClean="0">
                <a:latin typeface="IranNastaliq" pitchFamily="18" charset="0"/>
                <a:cs typeface="B Nazanin" pitchFamily="2" charset="-78"/>
              </a:rPr>
              <a:t>ويژگي هاي محصول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52C47CBA-D3FA-4513-A2C4-6A66C6E7D220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10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6856" y="1052736"/>
            <a:ext cx="8229600" cy="295232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9pPr>
          </a:lstStyle>
          <a:p>
            <a:pPr algn="r">
              <a:lnSpc>
                <a:spcPct val="150000"/>
              </a:lnSpc>
            </a:pPr>
            <a:endParaRPr lang="fa-IR" sz="2800" dirty="0" smtClean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2710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3000" dirty="0" smtClean="0">
                <a:latin typeface="IranNastaliq" pitchFamily="18" charset="0"/>
                <a:cs typeface="B Nazanin" pitchFamily="2" charset="-78"/>
              </a:rPr>
              <a:t>فعاليت هاي تحقيقاتي انجام گرفته مرتبط با ایده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203AF1C-F185-4CE7-9D2E-4863DBACF6F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11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67544" y="1772816"/>
            <a:ext cx="8229600" cy="31653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86834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dirty="0" smtClean="0">
                <a:effectLst/>
                <a:latin typeface="IranNastaliq" pitchFamily="18" charset="0"/>
                <a:cs typeface="B Nazanin" pitchFamily="2" charset="-78"/>
              </a:rPr>
              <a:t>توجیه اقتصادي ایده </a:t>
            </a:r>
            <a:endParaRPr lang="fa-IR" sz="4000" dirty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7BE58FA-8546-4CAE-B534-03D38239A2C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12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2856"/>
            <a:ext cx="8229600" cy="7969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>موانع و مشكلات اجرايي (مالي/غيرمالي)</a:t>
            </a:r>
            <a:b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</a:b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/>
            </a:r>
            <a:b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</a:b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/>
            </a:r>
            <a:b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</a:b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/>
            </a:r>
            <a:b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</a:br>
            <a:endParaRPr lang="fa-IR" sz="4500" dirty="0" smtClean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0CC05C3-D4AD-43CA-BF5A-6CF56CC4F38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13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67544" y="1772816"/>
            <a:ext cx="8229600" cy="31653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فرصت هاي كاري </a:t>
            </a:r>
            <a:r>
              <a:rPr lang="fa-IR" sz="5000" dirty="0">
                <a:latin typeface="IranNastaliq" pitchFamily="18" charset="0"/>
                <a:cs typeface="B Nazanin" pitchFamily="2" charset="-78"/>
              </a:rPr>
              <a:t>(حال و آینده)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356617F-6EB4-4E17-8D8E-B664CEED550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14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67544" y="1772816"/>
            <a:ext cx="8229600" cy="31653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500" dirty="0" smtClean="0">
                <a:latin typeface="IranNastaliq" pitchFamily="18" charset="0"/>
                <a:cs typeface="B Nazanin" pitchFamily="2" charset="-78"/>
              </a:rPr>
              <a:t>بررسی بازار ایده </a:t>
            </a:r>
            <a:endParaRPr lang="fa-IR" sz="55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11E680CD-43F8-4A90-BDA9-77713C4E8CD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15</a:t>
            </a:fld>
            <a:r>
              <a:rPr lang="fa-IR" sz="1200" dirty="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39007" y="1628800"/>
            <a:ext cx="8229600" cy="31653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35731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>معرفی رقبا در بازار (داخل و خارج) و نقاط قوت و ضعف  به تفکیک </a:t>
            </a:r>
            <a:endParaRPr lang="fa-IR" sz="4500" dirty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0F5D91D1-EDBF-400E-84D9-F88316427C41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16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7837"/>
          </a:xfrm>
        </p:spPr>
        <p:txBody>
          <a:bodyPr/>
          <a:lstStyle/>
          <a:p>
            <a:pPr marL="136525" indent="0" eaLnBrk="1" hangingPunct="1">
              <a:lnSpc>
                <a:spcPct val="150000"/>
              </a:lnSpc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8587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600" dirty="0" smtClean="0">
                <a:latin typeface="IranNastaliq" pitchFamily="18" charset="0"/>
                <a:cs typeface="B Nazanin" pitchFamily="2" charset="-78"/>
              </a:rPr>
              <a:t>وجه تمايز و شاخص اصلي نسبت به رقبا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dirty="0" smtClean="0">
              <a:cs typeface="B Nazanin" panose="00000400000000000000" pitchFamily="2" charset="-78"/>
            </a:endParaRPr>
          </a:p>
          <a:p>
            <a:pPr eaLnBrk="1" hangingPunct="1"/>
            <a:endParaRPr lang="fa-IR" altLang="fa-IR" dirty="0" smtClean="0">
              <a:cs typeface="B Nazanin" panose="00000400000000000000" pitchFamily="2" charset="-78"/>
            </a:endParaRPr>
          </a:p>
        </p:txBody>
      </p:sp>
      <p:sp>
        <p:nvSpPr>
          <p:cNvPr id="21508" name="Slide Number Placeholder 2"/>
          <p:cNvSpPr txBox="1">
            <a:spLocks/>
          </p:cNvSpPr>
          <p:nvPr/>
        </p:nvSpPr>
        <p:spPr bwMode="auto">
          <a:xfrm>
            <a:off x="7942263" y="6345238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C3D93B77-26B2-4821-9E62-84AC7C3B8ECA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17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7200" y="1700808"/>
            <a:ext cx="8229600" cy="460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571488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مراحل برنامه </a:t>
            </a:r>
            <a:r>
              <a:rPr lang="fa-IR" sz="5000" dirty="0" smtClean="0">
                <a:effectLst/>
                <a:latin typeface="IranNastaliq" pitchFamily="18" charset="0"/>
                <a:cs typeface="B Nazanin" pitchFamily="2" charset="-78"/>
              </a:rPr>
              <a:t>كاري</a:t>
            </a: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 هسته در دوره رشد مقدماتي</a:t>
            </a:r>
            <a:endParaRPr lang="fa-IR" sz="50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9C02852-6A1B-4687-881E-8FA9C0F3BCB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18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5869"/>
          </a:xfrm>
        </p:spPr>
        <p:txBody>
          <a:bodyPr/>
          <a:lstStyle/>
          <a:p>
            <a:pPr marL="136525" indent="0" eaLnBrk="1" hangingPunct="1">
              <a:lnSpc>
                <a:spcPct val="150000"/>
              </a:lnSpc>
              <a:buNone/>
            </a:pPr>
            <a:endParaRPr 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143932" cy="36433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8800" dirty="0" smtClean="0">
                <a:latin typeface="Adobe Arabic" pitchFamily="18" charset="-78"/>
                <a:cs typeface="Adobe Arabic" pitchFamily="18" charset="-78"/>
              </a:rPr>
              <a:t>با تشکر</a:t>
            </a:r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8800" dirty="0" smtClean="0">
                <a:latin typeface="IranNastaliq" pitchFamily="18" charset="0"/>
                <a:cs typeface="IranNastaliq" pitchFamily="18" charset="0"/>
              </a:rPr>
            </a:br>
            <a:endParaRPr lang="fa-IR" sz="8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442644-8D9F-4180-823F-F2AEDC55ED10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19</a:t>
            </a:fld>
            <a:r>
              <a:rPr lang="fa-IR" dirty="0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r>
              <a:rPr lang="fa-IR" dirty="0" smtClean="0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از 20</a:t>
            </a:r>
            <a:endParaRPr lang="fa-IR" dirty="0">
              <a:solidFill>
                <a:srgbClr val="BCBCBC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512168"/>
          </a:xfrm>
        </p:spPr>
        <p:txBody>
          <a:bodyPr>
            <a:normAutofit/>
          </a:bodyPr>
          <a:lstStyle/>
          <a:p>
            <a:r>
              <a:rPr lang="fa-IR" dirty="0" smtClean="0"/>
              <a:t>عنوان طرح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6BB48-8314-4DF1-8A04-807C68CDFE7F}" type="slidenum">
              <a:rPr lang="fa-IR" smtClean="0"/>
              <a:pPr/>
              <a:t>2</a:t>
            </a:fld>
            <a:r>
              <a:rPr lang="fa-IR" smtClean="0"/>
              <a:t> از   20 </a:t>
            </a:r>
            <a:endParaRPr lang="fa-IR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83568" y="3284984"/>
            <a:ext cx="8229600" cy="20882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ctr">
              <a:buNone/>
            </a:pPr>
            <a:endParaRPr lang="en-US" sz="20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51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792"/>
            <a:ext cx="8229600" cy="1143000"/>
          </a:xfrm>
        </p:spPr>
        <p:txBody>
          <a:bodyPr>
            <a:normAutofit/>
          </a:bodyPr>
          <a:lstStyle/>
          <a:p>
            <a:r>
              <a:rPr lang="fa-IR" sz="3500" dirty="0" smtClean="0">
                <a:cs typeface="B Titr" panose="00000700000000000000" pitchFamily="2" charset="-78"/>
              </a:rPr>
              <a:t>گواهینامه ها </a:t>
            </a:r>
            <a:r>
              <a:rPr lang="fa-IR" sz="3500" dirty="0" smtClean="0">
                <a:cs typeface="B Titr" panose="00000700000000000000" pitchFamily="2" charset="-78"/>
              </a:rPr>
              <a:t>، </a:t>
            </a:r>
            <a:r>
              <a:rPr lang="fa-IR" sz="3500" dirty="0" smtClean="0">
                <a:cs typeface="B Titr" panose="00000700000000000000" pitchFamily="2" charset="-78"/>
              </a:rPr>
              <a:t>افتخارات کسب </a:t>
            </a:r>
            <a:r>
              <a:rPr lang="fa-IR" sz="3500" dirty="0" smtClean="0">
                <a:cs typeface="B Titr" panose="00000700000000000000" pitchFamily="2" charset="-78"/>
              </a:rPr>
              <a:t>شده و تصویر محصول</a:t>
            </a:r>
            <a:endParaRPr lang="fa-IR" sz="3500" dirty="0">
              <a:cs typeface="B Titr" panose="000007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6BB48-8314-4DF1-8A04-807C68CDFE7F}" type="slidenum">
              <a:rPr lang="fa-IR" smtClean="0"/>
              <a:pPr/>
              <a:t>20</a:t>
            </a:fld>
            <a:r>
              <a:rPr lang="fa-IR" smtClean="0"/>
              <a:t> از   20 </a:t>
            </a:r>
            <a:endParaRPr lang="fa-I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6856" y="1052736"/>
            <a:ext cx="8229600" cy="4032448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9pPr>
          </a:lstStyle>
          <a:p>
            <a:pPr algn="r">
              <a:lnSpc>
                <a:spcPct val="150000"/>
              </a:lnSpc>
            </a:pPr>
            <a:endParaRPr lang="fa-IR" sz="2000" dirty="0" smtClean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84997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6000" dirty="0" smtClean="0">
                <a:latin typeface="IranNastaliq" pitchFamily="18" charset="0"/>
                <a:cs typeface="B Nazanin" pitchFamily="2" charset="-78"/>
              </a:rPr>
              <a:t>عنوان هسته یا شرکت:</a:t>
            </a:r>
            <a:br>
              <a:rPr lang="fa-IR" sz="6000" dirty="0" smtClean="0">
                <a:latin typeface="IranNastaliq" pitchFamily="18" charset="0"/>
                <a:cs typeface="B Nazanin" pitchFamily="2" charset="-78"/>
              </a:rPr>
            </a:b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0C8FC5-20FA-4F0B-9B8F-12E321FD9279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3</a:t>
            </a:fld>
            <a:r>
              <a:rPr lang="fa-IR" dirty="0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67544" y="3284984"/>
            <a:ext cx="8229600" cy="20882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ctr" eaLnBrk="1" fontAlgn="auto" hangingPunct="1">
              <a:spcAft>
                <a:spcPts val="0"/>
              </a:spcAft>
              <a:buNone/>
              <a:defRPr/>
            </a:pPr>
            <a:r>
              <a:rPr lang="fa-IR" sz="2000" dirty="0">
                <a:solidFill>
                  <a:srgbClr val="FFFF00"/>
                </a:solidFill>
                <a:latin typeface="IranNastaliq" pitchFamily="18" charset="0"/>
                <a:cs typeface="B Titr" pitchFamily="2" charset="-78"/>
              </a:rPr>
              <a:t/>
            </a:r>
            <a:br>
              <a:rPr lang="fa-IR" sz="2000" dirty="0">
                <a:solidFill>
                  <a:srgbClr val="FFFF00"/>
                </a:solidFill>
                <a:latin typeface="IranNastaliq" pitchFamily="18" charset="0"/>
                <a:cs typeface="B Titr" pitchFamily="2" charset="-78"/>
              </a:rPr>
            </a:br>
            <a:endParaRPr lang="fa-IR" sz="20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072494" cy="8572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cs typeface="B Nazanin" pitchFamily="2" charset="-78"/>
              </a:rPr>
              <a:t>معرفی موسسين و اعضا اصلي هسته</a:t>
            </a:r>
            <a:endParaRPr lang="fa-IR" sz="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F761F4-3E24-4A8A-984B-105A55957DC8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4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309077"/>
              </p:ext>
            </p:extLst>
          </p:nvPr>
        </p:nvGraphicFramePr>
        <p:xfrm>
          <a:off x="642938" y="1643063"/>
          <a:ext cx="8027987" cy="2556516"/>
        </p:xfrm>
        <a:graphic>
          <a:graphicData uri="http://schemas.openxmlformats.org/drawingml/2006/table">
            <a:tbl>
              <a:tblPr rtl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96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7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5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42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80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9694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31799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21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fa-I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2  Nazanin"/>
                        <a:ea typeface="Majalla UI"/>
                        <a:cs typeface="B Titr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67197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49B001-8A1D-4674-8B80-51CDCBD0FFF7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5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400" dirty="0" smtClean="0">
                <a:latin typeface="IranNastaliq" pitchFamily="18" charset="0"/>
                <a:cs typeface="B Nazanin" pitchFamily="2" charset="-78"/>
              </a:rPr>
              <a:t>معرفی سوابق پژوهشی، فناوری ومهندسی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1628800"/>
            <a:ext cx="8229600" cy="3816424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9pPr>
          </a:lstStyle>
          <a:p>
            <a:pPr algn="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fa-IR" sz="2000" dirty="0">
              <a:solidFill>
                <a:srgbClr val="FFFF00"/>
              </a:solidFill>
              <a:effectLst/>
              <a:cs typeface="B Titr" pitchFamily="2" charset="-78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latin typeface="IranNastaliq" pitchFamily="18" charset="0"/>
                <a:cs typeface="B Nazanin" pitchFamily="2" charset="-78"/>
              </a:rPr>
              <a:t>عنوان ایده محوری: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584176"/>
          </a:xfrm>
        </p:spPr>
        <p:txBody>
          <a:bodyPr/>
          <a:lstStyle/>
          <a:p>
            <a:pPr algn="just"/>
            <a:endParaRPr lang="en-US" sz="20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E8DAD01-0227-4579-B8BB-F9EA3CF45D01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6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2213992"/>
            <a:ext cx="8229600" cy="11430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  <a:cs typeface="Tahoma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2800" dirty="0" smtClean="0">
                <a:latin typeface="IranNastaliq" pitchFamily="18" charset="0"/>
                <a:cs typeface="B Nazanin" pitchFamily="2" charset="-78"/>
              </a:rPr>
              <a:t>خلاصه ایده محوری: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67544" y="3140968"/>
            <a:ext cx="8229600" cy="179721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هدف از ایده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4448C30-A765-4E3A-A417-EBD193F5CEE5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7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11560" y="2060848"/>
            <a:ext cx="8229600" cy="287733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توجيه فني ایده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F421D80C-9FF4-464D-A2A0-0DD4C2663627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8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67544" y="1772816"/>
            <a:ext cx="8229600" cy="316537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547688" indent="-4111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363" indent="-282575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47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2550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4638" indent="-182563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0" algn="just">
              <a:buNone/>
            </a:pPr>
            <a:endParaRPr lang="fa-IR" altLang="fa-IR" sz="2000" dirty="0" smtClean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dirty="0" smtClean="0">
                <a:latin typeface="IranNastaliq" pitchFamily="18" charset="0"/>
                <a:cs typeface="B Nazanin" pitchFamily="2" charset="-78"/>
              </a:rPr>
              <a:t>توجیه نوآورانه بودن ايده 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457200" y="1088083"/>
            <a:ext cx="8229600" cy="532859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36525" indent="0" eaLnBrk="1" hangingPunct="1">
              <a:lnSpc>
                <a:spcPct val="200000"/>
              </a:lnSpc>
              <a:spcBef>
                <a:spcPts val="0"/>
              </a:spcBef>
              <a:buNone/>
            </a:pPr>
            <a:endParaRPr lang="fa-IR" altLang="fa-I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0C3E4B7-A948-4AF4-B191-3C8FAF9861B9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9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2538</TotalTime>
  <Words>211</Words>
  <Application>Microsoft Office PowerPoint</Application>
  <PresentationFormat>On-screen Show (4:3)</PresentationFormat>
  <Paragraphs>66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8" baseType="lpstr">
      <vt:lpstr>2  Kamran</vt:lpstr>
      <vt:lpstr>2  Nazanin</vt:lpstr>
      <vt:lpstr>Adobe Arabic</vt:lpstr>
      <vt:lpstr>Arial</vt:lpstr>
      <vt:lpstr>B Nazanin</vt:lpstr>
      <vt:lpstr>B Titr</vt:lpstr>
      <vt:lpstr>Book Antiqua</vt:lpstr>
      <vt:lpstr>Calibri</vt:lpstr>
      <vt:lpstr>IranNastaliq</vt:lpstr>
      <vt:lpstr>Lucida Sans</vt:lpstr>
      <vt:lpstr>Majalla UI</vt:lpstr>
      <vt:lpstr>Nazanin</vt:lpstr>
      <vt:lpstr>Tahoma</vt:lpstr>
      <vt:lpstr>Times New Roman</vt:lpstr>
      <vt:lpstr>Wingdings</vt:lpstr>
      <vt:lpstr>Wingdings 2</vt:lpstr>
      <vt:lpstr>Wingdings 3</vt:lpstr>
      <vt:lpstr>Apex</vt:lpstr>
      <vt:lpstr>بسم الله الرحمن الرحیم</vt:lpstr>
      <vt:lpstr>عنوان طرح </vt:lpstr>
      <vt:lpstr>عنوان هسته یا شرکت: </vt:lpstr>
      <vt:lpstr>معرفی موسسين و اعضا اصلي هسته</vt:lpstr>
      <vt:lpstr>معرفی سوابق پژوهشی، فناوری ومهندسی</vt:lpstr>
      <vt:lpstr>عنوان ایده محوری:</vt:lpstr>
      <vt:lpstr>هدف از ایده </vt:lpstr>
      <vt:lpstr>توجيه فني ایده</vt:lpstr>
      <vt:lpstr>توجیه نوآورانه بودن ايده </vt:lpstr>
      <vt:lpstr>ويژگي هاي محصول </vt:lpstr>
      <vt:lpstr>فعاليت هاي تحقيقاتي انجام گرفته مرتبط با ایده</vt:lpstr>
      <vt:lpstr>توجیه اقتصادي ایده </vt:lpstr>
      <vt:lpstr>موانع و مشكلات اجرايي (مالي/غيرمالي)    </vt:lpstr>
      <vt:lpstr>فرصت هاي كاري (حال و آینده) </vt:lpstr>
      <vt:lpstr>بررسی بازار ایده </vt:lpstr>
      <vt:lpstr>معرفی رقبا در بازار (داخل و خارج) و نقاط قوت و ضعف  به تفکیک </vt:lpstr>
      <vt:lpstr>وجه تمايز و شاخص اصلي نسبت به رقبا</vt:lpstr>
      <vt:lpstr>مراحل برنامه كاري هسته در دوره رشد مقدماتي</vt:lpstr>
      <vt:lpstr>با تشکر </vt:lpstr>
      <vt:lpstr>گواهینامه ها ، افتخارات کسب شده و تصویر محصول</vt:lpstr>
    </vt:vector>
  </TitlesOfParts>
  <Company>#%www.IRWIT.com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Gsoft Group</dc:creator>
  <cp:lastModifiedBy>Windows User</cp:lastModifiedBy>
  <cp:revision>188</cp:revision>
  <dcterms:created xsi:type="dcterms:W3CDTF">2010-07-23T06:35:44Z</dcterms:created>
  <dcterms:modified xsi:type="dcterms:W3CDTF">2020-12-26T05:50:11Z</dcterms:modified>
</cp:coreProperties>
</file>